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57" r:id="rId4"/>
    <p:sldId id="258" r:id="rId5"/>
    <p:sldId id="259" r:id="rId6"/>
    <p:sldId id="260" r:id="rId7"/>
    <p:sldId id="280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7" r:id="rId18"/>
    <p:sldId id="279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ey carter" initials="cc" lastIdx="0" clrIdx="0">
    <p:extLst/>
  </p:cmAuthor>
  <p:cmAuthor id="2" name="Erica Sun" initials="ES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9" autoAdjust="0"/>
    <p:restoredTop sz="85147"/>
  </p:normalViewPr>
  <p:slideViewPr>
    <p:cSldViewPr snapToGrid="0">
      <p:cViewPr>
        <p:scale>
          <a:sx n="111" d="100"/>
          <a:sy n="111" d="100"/>
        </p:scale>
        <p:origin x="39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B8925-DC8B-4CA4-B741-BFBFF21557E2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2E158-2FDC-4669-B52D-C85487BA2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9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5201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120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363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990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19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comparison of MS word and </a:t>
            </a:r>
            <a:r>
              <a:rPr lang="en-US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like how MS Word can track changes, so can </a:t>
            </a:r>
            <a:r>
              <a:rPr lang="en-US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031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4691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836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022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Add,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commit, push are the steps you want to use when using </a:t>
            </a:r>
            <a:r>
              <a:rPr lang="en-US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 let you start tracking untracked files, </a:t>
            </a:r>
            <a:r>
              <a:rPr lang="en-US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commit takes snapshot of the project, and </a:t>
            </a:r>
            <a:r>
              <a:rPr lang="en-US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push send commits to a repository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884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</a:t>
            </a:r>
            <a:r>
              <a:rPr lang="en-US" baseline="0" dirty="0"/>
              <a:t> if we don’t want our less important files to be tracked? We can create a </a:t>
            </a:r>
            <a:r>
              <a:rPr lang="en-US" baseline="0" dirty="0" err="1"/>
              <a:t>locar</a:t>
            </a:r>
            <a:r>
              <a:rPr lang="en-US" baseline="0" dirty="0"/>
              <a:t> .</a:t>
            </a:r>
            <a:r>
              <a:rPr lang="en-US" baseline="0" dirty="0" err="1"/>
              <a:t>gitignore</a:t>
            </a:r>
            <a:r>
              <a:rPr lang="en-US" baseline="0" dirty="0"/>
              <a:t>, anything that’s committed with .</a:t>
            </a:r>
            <a:r>
              <a:rPr lang="en-US" baseline="0" dirty="0" err="1"/>
              <a:t>gitignore</a:t>
            </a:r>
            <a:r>
              <a:rPr lang="en-US" baseline="0" dirty="0"/>
              <a:t> will not be tracked.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51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flow chat shows how a file start being tracked. Whether your file was tracked or untracked, </a:t>
            </a:r>
            <a:r>
              <a:rPr lang="en-US" sz="11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1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 lets you track them.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54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We can use</a:t>
            </a:r>
            <a:r>
              <a:rPr lang="en-US" baseline="0" dirty="0"/>
              <a:t> </a:t>
            </a:r>
            <a:r>
              <a:rPr lang="en-US" baseline="0" dirty="0" err="1"/>
              <a:t>git</a:t>
            </a:r>
            <a:r>
              <a:rPr lang="en-US" baseline="0" dirty="0"/>
              <a:t> clone to get the repository from other people. The we will always want to use </a:t>
            </a:r>
            <a:r>
              <a:rPr lang="en-US" baseline="0" dirty="0" err="1"/>
              <a:t>git</a:t>
            </a:r>
            <a:r>
              <a:rPr lang="en-US" baseline="0" dirty="0"/>
              <a:t> pull before making any changes. After editing, </a:t>
            </a:r>
            <a:r>
              <a:rPr lang="en-US" baseline="0" dirty="0" err="1"/>
              <a:t>git</a:t>
            </a:r>
            <a:r>
              <a:rPr lang="en-US" baseline="0" dirty="0"/>
              <a:t> push to send the file back to the repository.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Does that mean anyone who has my URL can edit my repository? No, you will have to add collaborators in your GitHub before they push and make any changes </a:t>
            </a:r>
            <a:endParaRPr dirty="0"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75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A5D0-DD76-4E0B-AD78-5196292A6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31FD2-82BA-4512-AB05-9564BD6FD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D2CC-259E-48E6-B4CD-80CE0734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5EE69-E133-4EEE-B276-15ED7FE3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0E294-CD28-4D3A-A17C-FA0DC426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3B68-C7E6-4AE8-B691-0175E220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45E1C-168B-476E-B412-A1BED2162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969C-4464-4F36-BD77-AD2368DB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9EBD4-0D43-46EB-90DA-9CA2CAD2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7E99E-846C-4829-BD81-FE2E1F41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2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B9922E-D544-426F-B5F6-A97182842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16B25-7E82-4598-8B54-A08AACD41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EDE1-2B7E-4653-93F6-1D9284D7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E2544-B44E-44AA-83C7-2330959F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291E4-7188-4B42-A90A-92E1F943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5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FD5D-9207-4A29-9F88-2637C4C4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41886-04E9-4269-960C-2A6471F6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2A548-C98F-4224-8AE3-E4B2B51D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12D95-44CD-4EDA-9D05-A1483180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B365B-1E20-4A0E-803C-A314219C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3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0170-D0D2-4D34-B91C-30EE5EDF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501AF-E4A0-4A4D-8419-97DF99F1C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601FB-D3E8-426C-8F53-325605DF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2DE60-C3B8-4F6D-8642-22D98CC9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8F1AD-8C20-497F-A071-6680686D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7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37C2-259E-4B9D-A0BC-F84FA5DF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C46A-B35B-4320-84B5-ABED556B7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9D3AE-D940-458A-BC3E-8329057AD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E5298-F573-45AC-BEEB-0517FE33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FAB6E-EC66-4D21-8BBB-5D005364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7B098-061C-4642-A3D7-1D0F1BE1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3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A33A-AA9A-45BA-B256-3E4375E9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32F22-A70D-4412-B8EE-4DD7B5610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16B75-98E8-4101-A76F-7350324F3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98CA6-FEA2-4A9A-A947-6C0DB7352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FA64B-06C5-408C-8F6D-3ACC436AF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A08B1-29A3-403E-864D-24868146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4E65F-AF97-4C03-BE95-F0B05A9E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DDBCD8-7AF8-4831-A271-FBD76EFD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77B0-B7A3-4E17-AD03-E83AB1C5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60270-E841-4C41-A842-418FF0F1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00EA6-6FC0-4C6B-ABA7-5309F88B6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C6AD0-3151-47A5-BD9B-4D6FF60E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38D55-C531-459C-8A96-BE73BB72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D6807-9727-4EDA-A5AA-692362EF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AC1A-C59A-4ED2-8F0A-3F63DEC1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A578-AC6E-4377-9B9B-D623FD4F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4E7D-A1D1-40DB-98CE-F2C7A3FB1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79E27-F3FD-4629-8BFE-A95E2C63C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DFD55-D10A-4F93-85C2-5FC6FAFC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09112-A0ED-4BD6-88E2-28D9A726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BC5F6-7006-456A-B1D2-F53719A3A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6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9D90-AAF6-4F00-B331-4912822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212A18-5421-4391-823C-34E92C39D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1945B-E44C-4AE0-B78C-2E91B776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21C94-BFF9-4FDB-B3FD-259C1EAC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F4417-14D9-4C65-A8FA-AF68C83F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6E51D-7782-4852-95EC-BC94C95F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2E91C-50A0-498E-B8E3-6B23B9AC4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B6CFC-C06A-4568-843B-6DC5CD86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F2F04-0465-492F-B7AA-B4B59CEB9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86B03-F5AB-43E5-95F3-7E85A846BCA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81EDE-9424-4ECC-9375-07573F9EB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453B1-4748-4B26-9CA8-2EBE96031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34FC5-5A6D-497E-9533-D79C7CD3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4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umn.edu/sunx0766/Git_Exercis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77AD89-FA4D-40C2-A5F3-D552EA419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9064B5-6EEF-45B3-B4D2-96758D08933C}"/>
              </a:ext>
            </a:extLst>
          </p:cNvPr>
          <p:cNvSpPr txBox="1"/>
          <p:nvPr/>
        </p:nvSpPr>
        <p:spPr>
          <a:xfrm>
            <a:off x="3660380" y="5331229"/>
            <a:ext cx="4871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Working with Remote Machines &amp; Git for Scientists</a:t>
            </a:r>
            <a:endParaRPr lang="en-US" sz="16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Erica Sun &amp; Corey Carter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505B2-A447-4FC4-A817-9E31840F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3469158" cy="725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2963F-8899-477E-A074-BF8B0AD2FF08}"/>
              </a:ext>
            </a:extLst>
          </p:cNvPr>
          <p:cNvSpPr txBox="1"/>
          <p:nvPr/>
        </p:nvSpPr>
        <p:spPr>
          <a:xfrm>
            <a:off x="202043" y="5552"/>
            <a:ext cx="306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</a:t>
            </a:r>
          </a:p>
        </p:txBody>
      </p:sp>
    </p:spTree>
    <p:extLst>
      <p:ext uri="{BB962C8B-B14F-4D97-AF65-F5344CB8AC3E}">
        <p14:creationId xmlns:p14="http://schemas.microsoft.com/office/powerpoint/2010/main" val="187777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838200" y="12104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file</a:t>
            </a:r>
          </a:p>
          <a:p>
            <a:pPr marL="6096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git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rm</a:t>
            </a:r>
            <a:r>
              <a:rPr lang="en-US" sz="28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 filename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 charset="0"/>
                <a:ea typeface="Courier New" charset="0"/>
                <a:cs typeface="Courier New" charset="0"/>
                <a:sym typeface="Courier"/>
              </a:rPr>
              <a:t> 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 and rename files</a:t>
            </a:r>
          </a:p>
          <a:p>
            <a:pPr marL="6096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git mv fileName1 fileName2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 charset="0"/>
                <a:ea typeface="Courier New" charset="0"/>
                <a:cs typeface="Courier New" charset="0"/>
                <a:sym typeface="Courier"/>
              </a:rPr>
              <a:t> 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rename “fileName1” into “fileName2”</a:t>
            </a:r>
          </a:p>
          <a:p>
            <a:pPr marL="6096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0" i="0" u="none" strike="noStrike" cap="none" dirty="0" err="1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git</a:t>
            </a:r>
            <a:r>
              <a:rPr lang="en-US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 mv filepath1/fileName1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 </a:t>
            </a:r>
            <a:r>
              <a:rPr lang="en-US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filepath3/fileName2</a:t>
            </a:r>
            <a:r>
              <a:rPr lang="en-US" b="0" i="0" u="none" strike="noStrike" cap="none" dirty="0">
                <a:solidFill>
                  <a:schemeClr val="dk1"/>
                </a:solidFill>
                <a:latin typeface="Courier New" charset="0"/>
                <a:ea typeface="Courier New" charset="0"/>
                <a:cs typeface="Courier New" charset="0"/>
                <a:sym typeface="Courier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rename “fileName1” to “fileName2” and move it from filpath1 to filepath3</a:t>
            </a:r>
          </a:p>
        </p:txBody>
      </p:sp>
      <p:sp>
        <p:nvSpPr>
          <p:cNvPr id="4" name="Shape 90">
            <a:extLst>
              <a:ext uri="{FF2B5EF4-FFF2-40B4-BE49-F238E27FC236}">
                <a16:creationId xmlns:a16="http://schemas.microsoft.com/office/drawing/2014/main" id="{4FB8FD1B-363A-4363-BFE7-490098282C48}"/>
              </a:ext>
            </a:extLst>
          </p:cNvPr>
          <p:cNvSpPr txBox="1">
            <a:spLocks/>
          </p:cNvSpPr>
          <p:nvPr/>
        </p:nvSpPr>
        <p:spPr>
          <a:xfrm>
            <a:off x="4475711" y="0"/>
            <a:ext cx="3240578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Git Basics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F773421-544C-4ECB-9874-1B43A07A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10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5F009C-F4B1-4227-A3E2-C5D07EDBE267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556AF-81AD-4EDF-BB00-8CA18C5F8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7" y="5300271"/>
            <a:ext cx="1458884" cy="1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it status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check the status of the file in repo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it add</a:t>
            </a:r>
            <a:r>
              <a:rPr lang="en-US" sz="280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start tracking untracked files, staging changes made to an already tracked file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it </a:t>
            </a: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-US" sz="280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ommit -</a:t>
            </a: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 “commit message”</a:t>
            </a:r>
            <a:r>
              <a:rPr lang="en-US" sz="280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taking snapshot of the project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it </a:t>
            </a:r>
            <a:r>
              <a:rPr lang="en-US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80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ush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send commits to a remote repository</a:t>
            </a:r>
          </a:p>
        </p:txBody>
      </p:sp>
      <p:sp>
        <p:nvSpPr>
          <p:cNvPr id="4" name="Shape 90">
            <a:extLst>
              <a:ext uri="{FF2B5EF4-FFF2-40B4-BE49-F238E27FC236}">
                <a16:creationId xmlns:a16="http://schemas.microsoft.com/office/drawing/2014/main" id="{17818F0C-08F6-4D95-9DA1-0664D03B3BA7}"/>
              </a:ext>
            </a:extLst>
          </p:cNvPr>
          <p:cNvSpPr txBox="1">
            <a:spLocks/>
          </p:cNvSpPr>
          <p:nvPr/>
        </p:nvSpPr>
        <p:spPr>
          <a:xfrm>
            <a:off x="3563389" y="0"/>
            <a:ext cx="5076306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4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Tracking Files → Add, Commit, Push!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CC22B06-69A9-4350-AAE5-C18BD810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11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F9BC3-540F-4599-A361-3B79E3E261EF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F748A-5614-40C0-A1C7-53DEB271F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7" y="5300271"/>
            <a:ext cx="1458884" cy="1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838200" y="1224742"/>
            <a:ext cx="10515600" cy="495208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git status lists which files not to track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create local .</a:t>
            </a:r>
            <a:r>
              <a:rPr lang="en-US" dirty="0" err="1"/>
              <a:t>gitignore</a:t>
            </a:r>
            <a:endParaRPr lang="en-US" dirty="0"/>
          </a:p>
          <a:p>
            <a:pPr marL="457200" lvl="0" indent="0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git add 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gitignore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commit -m “add 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gitignore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</a:p>
        </p:txBody>
      </p:sp>
      <p:sp>
        <p:nvSpPr>
          <p:cNvPr id="5" name="Shape 90">
            <a:extLst>
              <a:ext uri="{FF2B5EF4-FFF2-40B4-BE49-F238E27FC236}">
                <a16:creationId xmlns:a16="http://schemas.microsoft.com/office/drawing/2014/main" id="{36762C29-EC9D-4292-BEF5-D465EF88C94A}"/>
              </a:ext>
            </a:extLst>
          </p:cNvPr>
          <p:cNvSpPr txBox="1">
            <a:spLocks/>
          </p:cNvSpPr>
          <p:nvPr/>
        </p:nvSpPr>
        <p:spPr>
          <a:xfrm>
            <a:off x="3591098" y="0"/>
            <a:ext cx="5009804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200" b="1" u="sng" dirty="0">
                <a:solidFill>
                  <a:schemeClr val="bg1"/>
                </a:solidFill>
                <a:latin typeface="+mn-lt"/>
              </a:rPr>
              <a:t>.</a:t>
            </a:r>
            <a:r>
              <a:rPr lang="en-US" sz="3200" b="1" u="sng" dirty="0" err="1">
                <a:solidFill>
                  <a:schemeClr val="bg1"/>
                </a:solidFill>
                <a:latin typeface="+mn-lt"/>
              </a:rPr>
              <a:t>gitignore</a:t>
            </a:r>
            <a:r>
              <a:rPr lang="en-US" sz="3200" b="1" u="sng" dirty="0">
                <a:solidFill>
                  <a:schemeClr val="bg1"/>
                </a:solidFill>
                <a:latin typeface="+mn-lt"/>
              </a:rPr>
              <a:t> to NOT track file</a:t>
            </a:r>
            <a:endParaRPr lang="en-US" sz="3200" b="1" u="sng" dirty="0">
              <a:solidFill>
                <a:schemeClr val="bg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FD6D92E-B613-4DFB-BF2E-16465333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12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F8A00-3987-4E7D-9C33-B72101D71EF4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684FF-440B-45D7-B461-E8AE6C6E0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52" y="1779588"/>
            <a:ext cx="6497855" cy="1323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F46681-82AD-4847-AC38-3137D8343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7" y="5300271"/>
            <a:ext cx="1458884" cy="1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7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FF7B9B7-2C56-4C42-AD97-9A305DBD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13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68C39-B651-4BBE-B40A-5879F791AEC2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5FB12-A125-4C7F-90DC-4C9B407E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17" y="986443"/>
            <a:ext cx="5087388" cy="5181600"/>
          </a:xfrm>
          <a:prstGeom prst="rect">
            <a:avLst/>
          </a:prstGeom>
        </p:spPr>
      </p:pic>
      <p:sp>
        <p:nvSpPr>
          <p:cNvPr id="12" name="Shape 90">
            <a:extLst>
              <a:ext uri="{FF2B5EF4-FFF2-40B4-BE49-F238E27FC236}">
                <a16:creationId xmlns:a16="http://schemas.microsoft.com/office/drawing/2014/main" id="{35F67702-CAF0-4E63-ADC8-908474E73598}"/>
              </a:ext>
            </a:extLst>
          </p:cNvPr>
          <p:cNvSpPr txBox="1">
            <a:spLocks/>
          </p:cNvSpPr>
          <p:nvPr/>
        </p:nvSpPr>
        <p:spPr>
          <a:xfrm>
            <a:off x="3591098" y="0"/>
            <a:ext cx="5009804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200" b="1" u="sng" dirty="0">
                <a:solidFill>
                  <a:schemeClr val="bg1"/>
                </a:solidFill>
                <a:latin typeface="+mn-lt"/>
              </a:rPr>
              <a:t>Git work flow</a:t>
            </a:r>
            <a:endParaRPr lang="en-US" sz="3200" b="1" u="sng" dirty="0">
              <a:solidFill>
                <a:schemeClr val="bg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1E22AD-2935-41DC-ACA8-3EE90D530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" y="5300271"/>
            <a:ext cx="1621886" cy="16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843742" y="100543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git clone, git pull, git push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 collaborators need a GitHub account. Everyone in UMN has an UMN</a:t>
            </a:r>
            <a:r>
              <a:rPr lang="en-US"/>
              <a:t> GitHub account automatically</a:t>
            </a: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are the only person who can the ”push” access to repositories you created. You’ll have to add collaborators in your GitHub repository’s settings</a:t>
            </a:r>
          </a:p>
        </p:txBody>
      </p:sp>
      <p:sp>
        <p:nvSpPr>
          <p:cNvPr id="4" name="Shape 90">
            <a:extLst>
              <a:ext uri="{FF2B5EF4-FFF2-40B4-BE49-F238E27FC236}">
                <a16:creationId xmlns:a16="http://schemas.microsoft.com/office/drawing/2014/main" id="{C6DC9178-6836-4A93-A761-BE685C20D3F2}"/>
              </a:ext>
            </a:extLst>
          </p:cNvPr>
          <p:cNvSpPr txBox="1">
            <a:spLocks/>
          </p:cNvSpPr>
          <p:nvPr/>
        </p:nvSpPr>
        <p:spPr>
          <a:xfrm>
            <a:off x="3580015" y="0"/>
            <a:ext cx="5043054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Collaborate with others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2018F19-90E7-4139-BE52-0090E131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14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499294-9DD7-4A8A-B13A-BE3840CE3A73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91F60-58CF-4521-964C-EA6D9849D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3" y="5300271"/>
            <a:ext cx="1538758" cy="153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0">
            <a:extLst>
              <a:ext uri="{FF2B5EF4-FFF2-40B4-BE49-F238E27FC236}">
                <a16:creationId xmlns:a16="http://schemas.microsoft.com/office/drawing/2014/main" id="{B3EFC875-DF48-4416-A60C-510C1BA78A21}"/>
              </a:ext>
            </a:extLst>
          </p:cNvPr>
          <p:cNvSpPr txBox="1">
            <a:spLocks/>
          </p:cNvSpPr>
          <p:nvPr/>
        </p:nvSpPr>
        <p:spPr>
          <a:xfrm>
            <a:off x="3591098" y="0"/>
            <a:ext cx="5015346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How collaborating works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6C4E8D-34F6-4E9C-A887-901D4F94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15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F297CE-2482-465C-BAE7-3CB2512F59CA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73E49-DA90-4541-93A1-F65AA423A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11" y="1081772"/>
            <a:ext cx="5678032" cy="5284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93B170-B2C9-4F62-9D33-C2CCE10C9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7" y="5325424"/>
            <a:ext cx="1458884" cy="14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95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635000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Split into 3 groups and work on the tasks given.</a:t>
            </a:r>
          </a:p>
          <a:p>
            <a:pPr marL="1092200" lvl="1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Group 1 </a:t>
            </a:r>
            <a:r>
              <a:rPr lang="en-US" dirty="0">
                <a:sym typeface="Wingdings"/>
              </a:rPr>
              <a:t> Manuscript</a:t>
            </a:r>
          </a:p>
          <a:p>
            <a:pPr marL="1092200" lvl="1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ym typeface="Wingdings"/>
              </a:rPr>
              <a:t>Group 2  Example Dataset</a:t>
            </a:r>
          </a:p>
          <a:p>
            <a:pPr marL="1092200" lvl="1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ym typeface="Wingdings"/>
              </a:rPr>
              <a:t>Group 3  Script</a:t>
            </a:r>
            <a:endParaRPr lang="en-US" dirty="0"/>
          </a:p>
          <a:p>
            <a:pPr marL="635000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Please tell me your x500 if you haven’t done so already so I can add you as a collaborator</a:t>
            </a:r>
          </a:p>
        </p:txBody>
      </p:sp>
      <p:sp>
        <p:nvSpPr>
          <p:cNvPr id="5" name="Shape 90">
            <a:extLst>
              <a:ext uri="{FF2B5EF4-FFF2-40B4-BE49-F238E27FC236}">
                <a16:creationId xmlns:a16="http://schemas.microsoft.com/office/drawing/2014/main" id="{A585A650-2492-4969-9473-16772CDBE121}"/>
              </a:ext>
            </a:extLst>
          </p:cNvPr>
          <p:cNvSpPr txBox="1">
            <a:spLocks/>
          </p:cNvSpPr>
          <p:nvPr/>
        </p:nvSpPr>
        <p:spPr>
          <a:xfrm>
            <a:off x="4475711" y="0"/>
            <a:ext cx="3240578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Exercise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4A8A9C3-43F8-40CC-8DFB-6BBA830D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16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D5936-840D-4B5E-9E84-FB0B752AFA2C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84AD7-EB30-4258-8FC9-29AFCA8E6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" y="5300271"/>
            <a:ext cx="1755048" cy="1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55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837027" y="8471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635000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Go on </a:t>
            </a:r>
            <a:r>
              <a:rPr lang="en-US" dirty="0">
                <a:hlinkClick r:id="rId3"/>
              </a:rPr>
              <a:t>https://github.umn.edu/sunx0766/Git_Exercise</a:t>
            </a:r>
            <a:endParaRPr lang="en-US" dirty="0"/>
          </a:p>
          <a:p>
            <a:pPr marL="635000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Follow instructions under directory “instructions”</a:t>
            </a:r>
          </a:p>
          <a:p>
            <a:pPr marL="635000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Open terminal and type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clone https://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github.umn.edu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/sunx0766/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Git_Exercise.git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Shape 90">
            <a:extLst>
              <a:ext uri="{FF2B5EF4-FFF2-40B4-BE49-F238E27FC236}">
                <a16:creationId xmlns:a16="http://schemas.microsoft.com/office/drawing/2014/main" id="{A585A650-2492-4969-9473-16772CDBE121}"/>
              </a:ext>
            </a:extLst>
          </p:cNvPr>
          <p:cNvSpPr txBox="1">
            <a:spLocks/>
          </p:cNvSpPr>
          <p:nvPr/>
        </p:nvSpPr>
        <p:spPr>
          <a:xfrm>
            <a:off x="4475711" y="0"/>
            <a:ext cx="3240578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Exercise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4A8A9C3-43F8-40CC-8DFB-6BBA830D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17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D5936-840D-4B5E-9E84-FB0B752AFA2C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84AD7-EB30-4258-8FC9-29AFCA8E6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" y="5300271"/>
            <a:ext cx="1755048" cy="1458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07D38F-406D-4756-985D-53E7CFA8B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09" y="2520371"/>
            <a:ext cx="5839781" cy="39375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17" y="2659045"/>
            <a:ext cx="5594420" cy="37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9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635000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Merge error?</a:t>
            </a:r>
          </a:p>
          <a:p>
            <a:pPr marL="1092200" lvl="1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Try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status</a:t>
            </a:r>
          </a:p>
          <a:p>
            <a:pPr marL="1092200" lvl="1" indent="-4572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ea typeface="Courier New" charset="0"/>
                <a:cs typeface="Courier New" charset="0"/>
              </a:rPr>
              <a:t>Make sure to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pull </a:t>
            </a:r>
            <a:r>
              <a:rPr lang="en-US" dirty="0">
                <a:ea typeface="Courier New" charset="0"/>
                <a:cs typeface="Courier New" charset="0"/>
              </a:rPr>
              <a:t>before starting over!</a:t>
            </a:r>
          </a:p>
        </p:txBody>
      </p:sp>
      <p:sp>
        <p:nvSpPr>
          <p:cNvPr id="5" name="Shape 90">
            <a:extLst>
              <a:ext uri="{FF2B5EF4-FFF2-40B4-BE49-F238E27FC236}">
                <a16:creationId xmlns:a16="http://schemas.microsoft.com/office/drawing/2014/main" id="{A585A650-2492-4969-9473-16772CDBE121}"/>
              </a:ext>
            </a:extLst>
          </p:cNvPr>
          <p:cNvSpPr txBox="1">
            <a:spLocks/>
          </p:cNvSpPr>
          <p:nvPr/>
        </p:nvSpPr>
        <p:spPr>
          <a:xfrm>
            <a:off x="4475711" y="0"/>
            <a:ext cx="3240578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Exercise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4A8A9C3-43F8-40CC-8DFB-6BBA830D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18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D5936-840D-4B5E-9E84-FB0B752AFA2C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84AD7-EB30-4258-8FC9-29AFCA8E6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" y="5300271"/>
            <a:ext cx="1755048" cy="1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6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D2F95-8A78-46EE-9704-E5A98EFAC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1182A1-DCC3-4C3C-9003-8F68C737F10C}"/>
              </a:ext>
            </a:extLst>
          </p:cNvPr>
          <p:cNvSpPr txBox="1"/>
          <p:nvPr/>
        </p:nvSpPr>
        <p:spPr>
          <a:xfrm>
            <a:off x="3773978" y="4987636"/>
            <a:ext cx="4644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30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05058F-94DA-49C5-B926-5890C4CAFB22}"/>
              </a:ext>
            </a:extLst>
          </p:cNvPr>
          <p:cNvSpPr txBox="1"/>
          <p:nvPr/>
        </p:nvSpPr>
        <p:spPr>
          <a:xfrm>
            <a:off x="1920240" y="1041862"/>
            <a:ext cx="782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SSH allows you to remotely connect to computers.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6C107-C332-4BC3-A882-669A56F9D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77" y="1820327"/>
            <a:ext cx="6460646" cy="4143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F6C1F8-EA45-4A1B-89F5-995925E54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99" y="2003926"/>
            <a:ext cx="6073202" cy="37788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F533E-E060-47BF-9B55-BE7478F0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730" y="6029713"/>
            <a:ext cx="562707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2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Shape 90">
            <a:extLst>
              <a:ext uri="{FF2B5EF4-FFF2-40B4-BE49-F238E27FC236}">
                <a16:creationId xmlns:a16="http://schemas.microsoft.com/office/drawing/2014/main" id="{B8B56E1F-6594-4286-8CA2-32329DBB656D}"/>
              </a:ext>
            </a:extLst>
          </p:cNvPr>
          <p:cNvSpPr txBox="1">
            <a:spLocks/>
          </p:cNvSpPr>
          <p:nvPr/>
        </p:nvSpPr>
        <p:spPr>
          <a:xfrm>
            <a:off x="3573194" y="0"/>
            <a:ext cx="5043268" cy="653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chemeClr val="bg1"/>
                </a:solidFill>
                <a:latin typeface="+mn-lt"/>
              </a:rPr>
              <a:t>Remote Servers: MSI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621D4-644B-49B0-B4BD-63D37268E6B5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F0642C-44D9-4E8F-9A4C-6B9D9D577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" y="5300271"/>
            <a:ext cx="1755048" cy="1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6D3EAB-A12B-4442-BC93-2E1D14287C36}"/>
              </a:ext>
            </a:extLst>
          </p:cNvPr>
          <p:cNvSpPr txBox="1"/>
          <p:nvPr/>
        </p:nvSpPr>
        <p:spPr>
          <a:xfrm>
            <a:off x="1496290" y="798021"/>
            <a:ext cx="10440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University of Minnesota’s remote cluster is located at Walter Library.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called the Minnesota Supercomputing Institute or MSI.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operate first establish an account at MSI.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terminal environment: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Windows 10: Activate Windows Developer mode to use Ubuntu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Search terminal in a Unix/Linux environment.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503A5-51E5-4EFC-ADAD-AB5EBEC948A2}"/>
              </a:ext>
            </a:extLst>
          </p:cNvPr>
          <p:cNvSpPr txBox="1"/>
          <p:nvPr/>
        </p:nvSpPr>
        <p:spPr>
          <a:xfrm>
            <a:off x="1496291" y="4693918"/>
            <a:ext cx="8148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you’re home you will have to use a VPN client, check MSI’s help site for instructions:</a:t>
            </a:r>
          </a:p>
          <a:p>
            <a:r>
              <a:rPr lang="en-US" dirty="0"/>
              <a:t>      Search MSI VPN or copy this link: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https://it.umn.edu/service-details/virtual-private-network-vpn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F08422-A543-4202-B7FF-C5E97C18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9" y="2552347"/>
            <a:ext cx="4620691" cy="2141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C8F36-C8E8-4FF6-BC34-1179DEFD9D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0" t="50909" r="44236" b="29778"/>
          <a:stretch/>
        </p:blipFill>
        <p:spPr>
          <a:xfrm>
            <a:off x="2356976" y="2740807"/>
            <a:ext cx="4316722" cy="1866967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D47745-6D61-4678-9CEE-621A7748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730" y="6029713"/>
            <a:ext cx="562707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3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Shape 90">
            <a:extLst>
              <a:ext uri="{FF2B5EF4-FFF2-40B4-BE49-F238E27FC236}">
                <a16:creationId xmlns:a16="http://schemas.microsoft.com/office/drawing/2014/main" id="{427216B5-E678-4843-A468-08F92221DD89}"/>
              </a:ext>
            </a:extLst>
          </p:cNvPr>
          <p:cNvSpPr txBox="1">
            <a:spLocks/>
          </p:cNvSpPr>
          <p:nvPr/>
        </p:nvSpPr>
        <p:spPr>
          <a:xfrm>
            <a:off x="3559126" y="0"/>
            <a:ext cx="5057336" cy="653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chemeClr val="bg1"/>
                </a:solidFill>
                <a:latin typeface="+mn-lt"/>
              </a:rPr>
              <a:t>Remote Servers: MSI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7DE5C-3A48-4D8B-8841-BDBFDD9B23E4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35659B-6362-44EA-86B1-3780A591B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7" y="5300271"/>
            <a:ext cx="1458884" cy="1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E2C9E5-7F2A-4616-B302-12E63CE21805}"/>
              </a:ext>
            </a:extLst>
          </p:cNvPr>
          <p:cNvSpPr txBox="1"/>
          <p:nvPr/>
        </p:nvSpPr>
        <p:spPr>
          <a:xfrm>
            <a:off x="1912434" y="1882011"/>
            <a:ext cx="682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dirty="0" err="1"/>
              <a:t>ssh</a:t>
            </a:r>
            <a:r>
              <a:rPr lang="en-US" dirty="0"/>
              <a:t> &lt;username&gt;@login.msi.umn.edu’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first time users it will ask you to save the SSH keys, type ‘yes’.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will save the unique security key to your computer.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BF9B8-CCAB-4049-95C8-FC64E2C5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5" b="90061"/>
          <a:stretch/>
        </p:blipFill>
        <p:spPr>
          <a:xfrm>
            <a:off x="1912434" y="1028716"/>
            <a:ext cx="8357754" cy="681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EDC60-4460-4A3E-BE9F-8A0367B9B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75" b="41656"/>
          <a:stretch/>
        </p:blipFill>
        <p:spPr>
          <a:xfrm>
            <a:off x="2130297" y="2938436"/>
            <a:ext cx="7922028" cy="3091277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30295-7698-419D-85DA-8476D2F2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730" y="6029713"/>
            <a:ext cx="562707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4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Shape 90">
            <a:extLst>
              <a:ext uri="{FF2B5EF4-FFF2-40B4-BE49-F238E27FC236}">
                <a16:creationId xmlns:a16="http://schemas.microsoft.com/office/drawing/2014/main" id="{CB2F37A6-2AC4-4EED-8956-234A9E1A731E}"/>
              </a:ext>
            </a:extLst>
          </p:cNvPr>
          <p:cNvSpPr txBox="1">
            <a:spLocks/>
          </p:cNvSpPr>
          <p:nvPr/>
        </p:nvSpPr>
        <p:spPr>
          <a:xfrm>
            <a:off x="3580228" y="0"/>
            <a:ext cx="5022166" cy="653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b="1" u="sng" dirty="0">
                <a:solidFill>
                  <a:schemeClr val="bg1"/>
                </a:solidFill>
                <a:latin typeface="+mn-lt"/>
              </a:rPr>
              <a:t>Remote Servers: MSI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1F66DA-6C8E-416F-AAA5-A1C5975D8773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7624D0-7EBD-419D-9D09-B0F9F1623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0498"/>
            <a:ext cx="1978429" cy="19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0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CEF843-94D6-4DC9-BDAF-DA5820E6A7FE}"/>
              </a:ext>
            </a:extLst>
          </p:cNvPr>
          <p:cNvSpPr txBox="1"/>
          <p:nvPr/>
        </p:nvSpPr>
        <p:spPr>
          <a:xfrm>
            <a:off x="387927" y="798022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your home directory type ‘ls -a’. This shows hidden files.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A8177-9027-41D0-9FF8-E838F6454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233" b="89010"/>
          <a:stretch/>
        </p:blipFill>
        <p:spPr>
          <a:xfrm>
            <a:off x="387927" y="1252451"/>
            <a:ext cx="10413769" cy="753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25F380-3990-4307-9823-BD0B6A084D40}"/>
              </a:ext>
            </a:extLst>
          </p:cNvPr>
          <p:cNvSpPr txBox="1"/>
          <p:nvPr/>
        </p:nvSpPr>
        <p:spPr>
          <a:xfrm>
            <a:off x="387927" y="2349731"/>
            <a:ext cx="10413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vim and ‘.</a:t>
            </a:r>
            <a:r>
              <a:rPr lang="en-US" dirty="0" err="1"/>
              <a:t>bashrc</a:t>
            </a:r>
            <a:r>
              <a:rPr lang="en-US" dirty="0"/>
              <a:t>’ or ‘</a:t>
            </a:r>
            <a:r>
              <a:rPr lang="en-US" dirty="0" err="1"/>
              <a:t>bash_alias</a:t>
            </a:r>
            <a:r>
              <a:rPr lang="en-US" dirty="0"/>
              <a:t>’ if present. Example: ‘vim .</a:t>
            </a:r>
            <a:r>
              <a:rPr lang="en-US" dirty="0" err="1"/>
              <a:t>bash_alias</a:t>
            </a:r>
            <a:r>
              <a:rPr lang="en-US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Scroll to the bottom and type: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dirty="0" err="1"/>
              <a:t>i</a:t>
            </a:r>
            <a:r>
              <a:rPr lang="en-US" dirty="0"/>
              <a:t>’ (insert mode)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Type: alias </a:t>
            </a:r>
            <a:r>
              <a:rPr lang="en-US" dirty="0" err="1"/>
              <a:t>msi</a:t>
            </a:r>
            <a:r>
              <a:rPr lang="en-US" dirty="0"/>
              <a:t>='</a:t>
            </a:r>
            <a:r>
              <a:rPr lang="en-US" dirty="0" err="1"/>
              <a:t>ssh</a:t>
            </a:r>
            <a:r>
              <a:rPr lang="en-US" dirty="0"/>
              <a:t> carte731@login.msi.umn.edu’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Esc (stops insert mode)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‘Shift’ + ‘;’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 in: ‘</a:t>
            </a:r>
            <a:r>
              <a:rPr lang="en-US" dirty="0" err="1"/>
              <a:t>wq</a:t>
            </a:r>
            <a:r>
              <a:rPr lang="en-US" dirty="0"/>
              <a:t>’ which is save and quit. Or ‘q!’ to quit without saving.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951E23-7331-4C48-9581-3D48B298D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0" b="91030"/>
          <a:stretch/>
        </p:blipFill>
        <p:spPr>
          <a:xfrm>
            <a:off x="387927" y="4499957"/>
            <a:ext cx="10352809" cy="615141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9D03849-C7E0-4688-A0DB-4549616B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730" y="6029713"/>
            <a:ext cx="562707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5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Shape 90">
            <a:extLst>
              <a:ext uri="{FF2B5EF4-FFF2-40B4-BE49-F238E27FC236}">
                <a16:creationId xmlns:a16="http://schemas.microsoft.com/office/drawing/2014/main" id="{5F78B693-8A8D-4203-819F-09F6C460FE50}"/>
              </a:ext>
            </a:extLst>
          </p:cNvPr>
          <p:cNvSpPr txBox="1">
            <a:spLocks/>
          </p:cNvSpPr>
          <p:nvPr/>
        </p:nvSpPr>
        <p:spPr>
          <a:xfrm>
            <a:off x="3587262" y="0"/>
            <a:ext cx="5008098" cy="653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u="sng" dirty="0">
                <a:solidFill>
                  <a:schemeClr val="bg1"/>
                </a:solidFill>
                <a:latin typeface="+mn-lt"/>
              </a:rPr>
              <a:t>Remote Servers: Short-Cuts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AB588-BBE5-454C-82D0-C86F6DB0D6B9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96DA6-69E4-452D-89B1-EE2CA12E3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7" y="5300271"/>
            <a:ext cx="1458884" cy="1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475711" y="0"/>
            <a:ext cx="3240578" cy="653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sng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is Git?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7027" y="10934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 System (VCS)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different versions of collaboratively edited code --&gt; keep track of changes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Easily reproduce and rollback to past version of analysis → commits</a:t>
            </a:r>
          </a:p>
          <a:p>
            <a:pPr lvl="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 look at when, what has changed</a:t>
            </a:r>
          </a:p>
          <a:p>
            <a:pPr lvl="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Repositories, Tracking Files, and Staging and Committing Changes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401A07D-B54D-461B-8E0F-234D9DE7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730" y="6029713"/>
            <a:ext cx="562707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6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F1E65F-87F8-4E80-91B9-C48BF7BCCE4D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F4068-49FF-47E4-83B7-8F79E2B6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" y="5300271"/>
            <a:ext cx="1621886" cy="16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475711" y="0"/>
            <a:ext cx="3240578" cy="653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sng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is Git?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837027" y="10934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401A07D-B54D-461B-8E0F-234D9DE7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730" y="6029713"/>
            <a:ext cx="562707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7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F1E65F-87F8-4E80-91B9-C48BF7BCCE4D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F4068-49FF-47E4-83B7-8F79E2B6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" y="5300271"/>
            <a:ext cx="1621886" cy="16824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34" y="797592"/>
            <a:ext cx="4288540" cy="4938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62" y="797592"/>
            <a:ext cx="5004577" cy="49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4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20B9C57-6B8D-4357-9AA5-B18BB7F9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3730" y="6029713"/>
            <a:ext cx="562707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8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08077-8973-4617-87CD-66EA5EF9B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54" y="4073040"/>
            <a:ext cx="8050793" cy="1726984"/>
          </a:xfrm>
          <a:prstGeom prst="rect">
            <a:avLst/>
          </a:prstGeom>
        </p:spPr>
      </p:pic>
      <p:sp>
        <p:nvSpPr>
          <p:cNvPr id="11" name="Shape 90">
            <a:extLst>
              <a:ext uri="{FF2B5EF4-FFF2-40B4-BE49-F238E27FC236}">
                <a16:creationId xmlns:a16="http://schemas.microsoft.com/office/drawing/2014/main" id="{EA0BAB97-A1B2-450F-A00C-D381585040E2}"/>
              </a:ext>
            </a:extLst>
          </p:cNvPr>
          <p:cNvSpPr txBox="1">
            <a:spLocks/>
          </p:cNvSpPr>
          <p:nvPr/>
        </p:nvSpPr>
        <p:spPr>
          <a:xfrm>
            <a:off x="4475711" y="0"/>
            <a:ext cx="3240578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b="1" u="sng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b="1" u="sng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lang="en-US" b="1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63889-5D5C-4BEB-9656-0DCA081A1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16" y="766690"/>
            <a:ext cx="6825891" cy="32218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589463-99D9-4B3C-A87A-990611316714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B8B27B-E521-4F1D-A56A-5B06A3EF3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7" y="5325424"/>
            <a:ext cx="1458884" cy="14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0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797698" y="883516"/>
            <a:ext cx="9586582" cy="496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Repository = directory under version control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ways to create repository</a:t>
            </a:r>
          </a:p>
          <a:p>
            <a:pPr marL="6858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Initializing one from an existing directory</a:t>
            </a:r>
          </a:p>
          <a:p>
            <a:pPr marL="6858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8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git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init</a:t>
            </a:r>
            <a:r>
              <a:rPr lang="en-US" sz="28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 [directory]</a:t>
            </a:r>
          </a:p>
          <a:p>
            <a:pPr marL="6858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cloning one exist else where</a:t>
            </a:r>
          </a:p>
          <a:p>
            <a:pPr marL="6858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git</a:t>
            </a:r>
            <a:r>
              <a:rPr lang="en-US" sz="28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 clone </a:t>
            </a:r>
            <a:r>
              <a:rPr lang="en-US" sz="2800" b="0" i="0" u="none" strike="noStrike" cap="none" dirty="0">
                <a:solidFill>
                  <a:srgbClr val="FF0000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URL</a:t>
            </a:r>
          </a:p>
          <a:p>
            <a:pPr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dirty="0">
              <a:solidFill>
                <a:schemeClr val="dk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Retrieve/pull commits from a remote repository</a:t>
            </a:r>
          </a:p>
          <a:p>
            <a:pPr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alibri"/>
                <a:sym typeface="Calibri"/>
              </a:rPr>
              <a:t>		</a:t>
            </a:r>
            <a:r>
              <a:rPr lang="en-US" dirty="0">
                <a:solidFill>
                  <a:srgbClr val="F3F3F3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git pull</a:t>
            </a:r>
            <a:endParaRPr lang="en-U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Git’s status in repository</a:t>
            </a:r>
          </a:p>
          <a:p>
            <a:pPr marL="6858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lang="en-US" sz="2800" b="0" i="0" u="none" strike="noStrike" cap="none" dirty="0">
                <a:solidFill>
                  <a:srgbClr val="F3F3F3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git status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commit History</a:t>
            </a:r>
          </a:p>
          <a:p>
            <a:pPr marL="6858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	</a:t>
            </a:r>
            <a:r>
              <a:rPr lang="en-US" sz="28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Courier New" charset="0"/>
                <a:ea typeface="Courier New" charset="0"/>
                <a:cs typeface="Courier New" charset="0"/>
                <a:sym typeface="Courier"/>
              </a:rPr>
              <a:t>git log --graph</a:t>
            </a:r>
          </a:p>
        </p:txBody>
      </p:sp>
      <p:sp>
        <p:nvSpPr>
          <p:cNvPr id="4" name="Shape 90">
            <a:extLst>
              <a:ext uri="{FF2B5EF4-FFF2-40B4-BE49-F238E27FC236}">
                <a16:creationId xmlns:a16="http://schemas.microsoft.com/office/drawing/2014/main" id="{29F18135-D148-4F65-AFAF-CBBEC1D2B3AF}"/>
              </a:ext>
            </a:extLst>
          </p:cNvPr>
          <p:cNvSpPr txBox="1">
            <a:spLocks/>
          </p:cNvSpPr>
          <p:nvPr/>
        </p:nvSpPr>
        <p:spPr>
          <a:xfrm>
            <a:off x="3624349" y="0"/>
            <a:ext cx="5004262" cy="653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b="1" u="sng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Basics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334BDBD-1891-4631-AF4D-FE3D6400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56" y="6029713"/>
            <a:ext cx="780756" cy="672367"/>
          </a:xfrm>
        </p:spPr>
        <p:txBody>
          <a:bodyPr/>
          <a:lstStyle/>
          <a:p>
            <a:pPr algn="ctr"/>
            <a:fld id="{49F34FC5-5A6D-497E-9533-D79C7CD3B517}" type="slidenum">
              <a:rPr lang="en-US" sz="3600" b="1" smtClean="0">
                <a:solidFill>
                  <a:schemeClr val="bg1"/>
                </a:solidFill>
              </a:rPr>
              <a:pPr algn="ctr"/>
              <a:t>9</a:t>
            </a:fld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C11F6-E9FB-4364-8A06-91139A5470DC}"/>
              </a:ext>
            </a:extLst>
          </p:cNvPr>
          <p:cNvSpPr/>
          <p:nvPr/>
        </p:nvSpPr>
        <p:spPr>
          <a:xfrm>
            <a:off x="2215555" y="6457890"/>
            <a:ext cx="77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Does[0]Compute: </a:t>
            </a:r>
            <a:r>
              <a:rPr lang="en-US" sz="2000" b="1" i="1" dirty="0">
                <a:solidFill>
                  <a:schemeClr val="bg1"/>
                </a:solidFill>
              </a:rPr>
              <a:t>Working with Remote Machines and Git for Scientists</a:t>
            </a:r>
            <a:endParaRPr lang="en-US" sz="2000" b="1" i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897FD-70F0-4DD3-B74A-5C8149EFC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0498"/>
            <a:ext cx="1978429" cy="19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1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1113</Words>
  <Application>Microsoft Office PowerPoint</Application>
  <PresentationFormat>Widescreen</PresentationFormat>
  <Paragraphs>131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Git?</vt:lpstr>
      <vt:lpstr>What is Git?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 carter</dc:creator>
  <cp:lastModifiedBy>corey carter</cp:lastModifiedBy>
  <cp:revision>110</cp:revision>
  <dcterms:created xsi:type="dcterms:W3CDTF">2017-10-16T15:05:55Z</dcterms:created>
  <dcterms:modified xsi:type="dcterms:W3CDTF">2017-10-18T16:42:59Z</dcterms:modified>
</cp:coreProperties>
</file>